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1"/>
  </p:notesMasterIdLst>
  <p:sldIdLst>
    <p:sldId id="257" r:id="rId2"/>
    <p:sldId id="261" r:id="rId3"/>
    <p:sldId id="262" r:id="rId4"/>
    <p:sldId id="263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5" r:id="rId13"/>
    <p:sldId id="274" r:id="rId14"/>
    <p:sldId id="273" r:id="rId15"/>
    <p:sldId id="276" r:id="rId16"/>
    <p:sldId id="277" r:id="rId17"/>
    <p:sldId id="278" r:id="rId18"/>
    <p:sldId id="288" r:id="rId19"/>
    <p:sldId id="289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51FCA-4BE6-4257-9D46-0EA0A64B1104}" type="datetimeFigureOut">
              <a:rPr lang="pt-BR" smtClean="0"/>
              <a:t>18/11/2019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F13252-26A2-439B-9237-EBFEDA9A59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0717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2eedbcb9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2eedbcb9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648a8d5578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648a8d5578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key here is that micro frontends be independently deliverable.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62eedbcb9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62eedbcb9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226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2eedbcb9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2eedbcb9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talk about microfrontends, let’s take a look at some of the other ways we build web applications.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48a8d5578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48a8d5578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648a8d5578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648a8d5578_5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3301f494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3301f494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648a8d5578_1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648a8d5578_1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3401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648a8d5578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648a8d5578_1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648a8d5578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648a8d5578_1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2eedbcb9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2eedbcb9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talk about microfrontends, let’s take a look at some of the other ways we build web applications.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2eedbcb9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2eedbcb9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this is a familiar approach.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an N-tier architecture, but all of our code is together in the same project. It builds together, deploys together, and runs together.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appraoch has its benefits. It’s easy to set up and easy to work with, but as your project and organization grow, you start to run into some issues.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Tightly coupled - low reusability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Scalable - can’t scale independently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Reduced Agility - Scary Deployments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 to maintain - Difficult to grok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Lock-in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2eedbcb9a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2eedbcb9a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Microservices have been around for awhile and provide solutoins to these problems.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Instead of having one giant system that does everything, you split it up into smaller services that each do one thing.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Easier to maintain -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2eedbcb9a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2eedbcb9a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is growing - more complexity is shifting from back to front end.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problems with monolithic front end.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48a8d5578_1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48a8d5578_1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48a8d5578_1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48a8d5578_1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2eedbcb9a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2eedbcb9a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front end monolith from before is split into these “microservices” in the browser.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62eedbcb9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62eedbcb9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what does this look like?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8131172" y="7"/>
            <a:ext cx="4060833" cy="2707427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797467" y="2869796"/>
            <a:ext cx="10962800" cy="11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0668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9618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3"/>
          <p:cNvGrpSpPr/>
          <p:nvPr/>
        </p:nvGrpSpPr>
        <p:grpSpPr>
          <a:xfrm>
            <a:off x="8131172" y="7"/>
            <a:ext cx="4060833" cy="2707427"/>
            <a:chOff x="6098378" y="5"/>
            <a:chExt cx="3045625" cy="2030570"/>
          </a:xfrm>
        </p:grpSpPr>
        <p:sp>
          <p:nvSpPr>
            <p:cNvPr id="83" name="Google Shape;83;p1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1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1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797467" y="2366963"/>
            <a:ext cx="10962800" cy="111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797451" y="3621217"/>
            <a:ext cx="10962800" cy="5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5850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5204893"/>
            <a:ext cx="12192000" cy="1653233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800" cy="4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2034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415600" y="1639967"/>
            <a:ext cx="5333200" cy="4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6443200" y="1639967"/>
            <a:ext cx="5333200" cy="44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743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6048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415600" y="1954405"/>
            <a:ext cx="3744000" cy="4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597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8131172" y="7"/>
            <a:ext cx="4060833" cy="2707427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916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25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6096000" y="-2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61" name="Google Shape;61;p9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354000" y="1534800"/>
            <a:ext cx="5393600" cy="208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354000" y="3692001"/>
            <a:ext cx="5393600" cy="1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28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426000" y="5640767"/>
            <a:ext cx="79984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7081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8131172" y="7"/>
            <a:ext cx="4060833" cy="2707427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674733"/>
            <a:ext cx="11360800" cy="27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415600" y="4492300"/>
            <a:ext cx="11360800" cy="1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5776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639833"/>
            <a:ext cx="11360800" cy="44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8044A662-625B-4E08-A50A-9DA325187C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750308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ingle-spa.js.or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L4jqow7NTV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ingle-spa.js.org/docs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medium.com/@cleisonferreiramelo/the-journey-to-building-a-full-microservice-app-changing-the-angular-frontend-to-micro-frontend-4eca0d5f2ae2" TargetMode="External"/><Relationship Id="rId4" Type="http://schemas.openxmlformats.org/officeDocument/2006/relationships/hyperlink" Target="https://martinfowler.com/articles/micro-frontend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685665" y="2287946"/>
            <a:ext cx="4993796" cy="362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115000"/>
              </a:lnSpc>
            </a:pPr>
            <a:r>
              <a:rPr lang="en" sz="48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Micro Frontends:</a:t>
            </a:r>
          </a:p>
          <a:p>
            <a:pPr marL="0" indent="0">
              <a:lnSpc>
                <a:spcPct val="115000"/>
              </a:lnSpc>
            </a:pPr>
            <a:r>
              <a:rPr lang="pt-BR" sz="44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C</a:t>
            </a:r>
            <a:r>
              <a:rPr lang="en" sz="44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onceito e </a:t>
            </a:r>
            <a:r>
              <a:rPr lang="pt-BR" sz="44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Aplicação no Portal de Tributos</a:t>
            </a:r>
            <a:r>
              <a:rPr lang="en" sz="48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  </a:t>
            </a:r>
            <a:endParaRPr sz="4800" dirty="0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3">
            <a:alphaModFix/>
          </a:blip>
          <a:srcRect l="31342" t="16884" r="31345" b="16877"/>
          <a:stretch/>
        </p:blipFill>
        <p:spPr>
          <a:xfrm>
            <a:off x="9000737" y="2906905"/>
            <a:ext cx="2128000" cy="2124000"/>
          </a:xfrm>
          <a:prstGeom prst="ellipse">
            <a:avLst/>
          </a:pr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0722" y="2598162"/>
            <a:ext cx="2750665" cy="275067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/>
        </p:nvSpPr>
        <p:spPr>
          <a:xfrm>
            <a:off x="8390465" y="3494341"/>
            <a:ext cx="4844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5805333" y="2572167"/>
            <a:ext cx="5654000" cy="2794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"/>
          <p:cNvSpPr/>
          <p:nvPr/>
        </p:nvSpPr>
        <p:spPr>
          <a:xfrm>
            <a:off x="2052600" y="442833"/>
            <a:ext cx="7175600" cy="4680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251" name="Google Shape;251;p28"/>
          <p:cNvCxnSpPr/>
          <p:nvPr/>
        </p:nvCxnSpPr>
        <p:spPr>
          <a:xfrm>
            <a:off x="2052600" y="1113800"/>
            <a:ext cx="716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Google Shape;252;p28"/>
          <p:cNvSpPr txBox="1"/>
          <p:nvPr/>
        </p:nvSpPr>
        <p:spPr>
          <a:xfrm>
            <a:off x="2339067" y="572600"/>
            <a:ext cx="35164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latin typeface="Roboto Mono"/>
                <a:ea typeface="Roboto Mono"/>
                <a:cs typeface="Roboto Mono"/>
                <a:sym typeface="Roboto Mono"/>
              </a:rPr>
              <a:t>http://myapp.com/orders</a:t>
            </a:r>
            <a:endParaRPr sz="1867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3" name="Google Shape;253;p28"/>
          <p:cNvSpPr/>
          <p:nvPr/>
        </p:nvSpPr>
        <p:spPr>
          <a:xfrm>
            <a:off x="7287600" y="1254333"/>
            <a:ext cx="1416000" cy="35484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19050" cap="flat" cmpd="sng">
            <a:solidFill>
              <a:srgbClr val="0B539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54" name="Google Shape;254;p28"/>
          <p:cNvSpPr/>
          <p:nvPr/>
        </p:nvSpPr>
        <p:spPr>
          <a:xfrm>
            <a:off x="2339067" y="1934984"/>
            <a:ext cx="4598400" cy="28676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19050" cap="flat" cmpd="sng">
            <a:solidFill>
              <a:srgbClr val="98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255" name="Google Shape;255;p28"/>
          <p:cNvCxnSpPr>
            <a:stCxn id="254" idx="2"/>
          </p:cNvCxnSpPr>
          <p:nvPr/>
        </p:nvCxnSpPr>
        <p:spPr>
          <a:xfrm flipH="1">
            <a:off x="4138667" y="4802584"/>
            <a:ext cx="499600" cy="8652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6" name="Google Shape;256;p28"/>
          <p:cNvSpPr txBox="1"/>
          <p:nvPr/>
        </p:nvSpPr>
        <p:spPr>
          <a:xfrm>
            <a:off x="1545067" y="5667933"/>
            <a:ext cx="44376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solidFill>
                  <a:srgbClr val="980000"/>
                </a:solidFill>
                <a:latin typeface="Roboto Mono"/>
                <a:ea typeface="Roboto Mono"/>
                <a:cs typeface="Roboto Mono"/>
                <a:sym typeface="Roboto Mono"/>
              </a:rPr>
              <a:t>http://orders.myapp.com</a:t>
            </a:r>
            <a:endParaRPr sz="1867">
              <a:solidFill>
                <a:srgbClr val="98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57" name="Google Shape;257;p28"/>
          <p:cNvCxnSpPr/>
          <p:nvPr/>
        </p:nvCxnSpPr>
        <p:spPr>
          <a:xfrm>
            <a:off x="7960167" y="4751733"/>
            <a:ext cx="259200" cy="967200"/>
          </a:xfrm>
          <a:prstGeom prst="straightConnector1">
            <a:avLst/>
          </a:prstGeom>
          <a:noFill/>
          <a:ln w="19050" cap="flat" cmpd="sng">
            <a:solidFill>
              <a:srgbClr val="07376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8" name="Google Shape;258;p28"/>
          <p:cNvSpPr txBox="1"/>
          <p:nvPr/>
        </p:nvSpPr>
        <p:spPr>
          <a:xfrm>
            <a:off x="6364733" y="5667933"/>
            <a:ext cx="38788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solidFill>
                  <a:srgbClr val="0B5394"/>
                </a:solidFill>
                <a:latin typeface="Roboto Mono"/>
                <a:ea typeface="Roboto Mono"/>
                <a:cs typeface="Roboto Mono"/>
                <a:sym typeface="Roboto Mono"/>
              </a:rPr>
              <a:t>http://sidebar.myapp.com</a:t>
            </a:r>
            <a:endParaRPr sz="1867">
              <a:solidFill>
                <a:srgbClr val="0B5394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59" name="Google Shape;2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6734" y="2582531"/>
            <a:ext cx="1197700" cy="1076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150" y="2333417"/>
            <a:ext cx="1574233" cy="157423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8"/>
          <p:cNvSpPr txBox="1"/>
          <p:nvPr/>
        </p:nvSpPr>
        <p:spPr>
          <a:xfrm>
            <a:off x="2339067" y="1209333"/>
            <a:ext cx="9165200" cy="10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Your Orders</a:t>
            </a:r>
            <a:endParaRPr sz="1600" u="sng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Micro Fronten</a:t>
            </a:r>
            <a:r>
              <a:rPr lang="pt-BR" dirty="0"/>
              <a:t>d</a:t>
            </a:r>
            <a:endParaRPr dirty="0"/>
          </a:p>
        </p:txBody>
      </p:sp>
      <p:sp>
        <p:nvSpPr>
          <p:cNvPr id="267" name="Google Shape;267;p29"/>
          <p:cNvSpPr txBox="1">
            <a:spLocks noGrp="1"/>
          </p:cNvSpPr>
          <p:nvPr>
            <p:ph type="body" idx="1"/>
          </p:nvPr>
        </p:nvSpPr>
        <p:spPr>
          <a:xfrm>
            <a:off x="415600" y="2022600"/>
            <a:ext cx="7540400" cy="324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pt-BR" dirty="0"/>
              <a:t>Micro </a:t>
            </a:r>
            <a:r>
              <a:rPr lang="pt-BR" dirty="0" err="1"/>
              <a:t>frontends</a:t>
            </a:r>
            <a:r>
              <a:rPr lang="pt-BR" dirty="0"/>
              <a:t> são entregues de forma independente</a:t>
            </a:r>
            <a:endParaRPr b="1" dirty="0"/>
          </a:p>
          <a:p>
            <a:pPr>
              <a:lnSpc>
                <a:spcPct val="200000"/>
              </a:lnSpc>
              <a:spcBef>
                <a:spcPts val="2133"/>
              </a:spcBef>
            </a:pPr>
            <a:r>
              <a:rPr lang="pt-BR" dirty="0"/>
              <a:t>Desenvolvimento independente</a:t>
            </a:r>
            <a:endParaRPr dirty="0"/>
          </a:p>
          <a:p>
            <a:pPr>
              <a:lnSpc>
                <a:spcPct val="200000"/>
              </a:lnSpc>
            </a:pPr>
            <a:r>
              <a:rPr lang="pt-BR" dirty="0"/>
              <a:t>Teste independente</a:t>
            </a:r>
            <a:endParaRPr dirty="0"/>
          </a:p>
          <a:p>
            <a:pPr>
              <a:lnSpc>
                <a:spcPct val="200000"/>
              </a:lnSpc>
            </a:pPr>
            <a:r>
              <a:rPr lang="en" dirty="0"/>
              <a:t>Deploy independente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diagram showing 3 applications independently going from source control, through build, test and deployment to production">
            <a:extLst>
              <a:ext uri="{FF2B5EF4-FFF2-40B4-BE49-F238E27FC236}">
                <a16:creationId xmlns:a16="http://schemas.microsoft.com/office/drawing/2014/main" id="{708007A1-6A42-44BC-8684-4C2EEDF50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238" y="1766888"/>
            <a:ext cx="9915525" cy="3324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444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354000" y="965600"/>
            <a:ext cx="5628800" cy="26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BR" dirty="0"/>
              <a:t>Como implementar</a:t>
            </a:r>
            <a:r>
              <a:rPr lang="en" dirty="0"/>
              <a:t>?</a:t>
            </a:r>
            <a:endParaRPr dirty="0"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834" y="1252000"/>
            <a:ext cx="4794501" cy="479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pt-BR" dirty="0"/>
              <a:t>Soluções </a:t>
            </a:r>
            <a:r>
              <a:rPr lang="en" dirty="0"/>
              <a:t>Micro Frontend</a:t>
            </a:r>
            <a:endParaRPr dirty="0"/>
          </a:p>
        </p:txBody>
      </p:sp>
      <p:sp>
        <p:nvSpPr>
          <p:cNvPr id="281" name="Google Shape;281;p31"/>
          <p:cNvSpPr txBox="1"/>
          <p:nvPr/>
        </p:nvSpPr>
        <p:spPr>
          <a:xfrm>
            <a:off x="1037167" y="1689200"/>
            <a:ext cx="9164000" cy="6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Navegar entre aplicações separadas com sessão de autenticação compartilhada</a:t>
            </a: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IFrames</a:t>
            </a: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Web Components</a:t>
            </a: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spcAft>
                <a:spcPts val="1333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Integração em tempo de execução com JavaScript</a:t>
            </a: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2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2"/>
          <p:cNvSpPr txBox="1">
            <a:spLocks noGrp="1"/>
          </p:cNvSpPr>
          <p:nvPr>
            <p:ph type="title"/>
          </p:nvPr>
        </p:nvSpPr>
        <p:spPr>
          <a:xfrm>
            <a:off x="354000" y="1046527"/>
            <a:ext cx="5393600" cy="2086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single-spa</a:t>
            </a:r>
            <a:endParaRPr dirty="0"/>
          </a:p>
        </p:txBody>
      </p:sp>
      <p:sp>
        <p:nvSpPr>
          <p:cNvPr id="287" name="Google Shape;287;p32"/>
          <p:cNvSpPr txBox="1">
            <a:spLocks noGrp="1"/>
          </p:cNvSpPr>
          <p:nvPr>
            <p:ph type="subTitle" idx="1"/>
          </p:nvPr>
        </p:nvSpPr>
        <p:spPr>
          <a:xfrm>
            <a:off x="354000" y="3248115"/>
            <a:ext cx="5393600" cy="169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pt-BR" sz="2000" dirty="0"/>
              <a:t>Um framework </a:t>
            </a:r>
            <a:r>
              <a:rPr lang="pt-BR" sz="2000" dirty="0" err="1"/>
              <a:t>Javascript</a:t>
            </a:r>
            <a:r>
              <a:rPr lang="pt-BR" sz="2000" dirty="0"/>
              <a:t> que garante o desenvolvimento de micro </a:t>
            </a:r>
            <a:r>
              <a:rPr lang="pt-BR" sz="2000" dirty="0" err="1"/>
              <a:t>frontends</a:t>
            </a:r>
            <a:r>
              <a:rPr lang="pt-BR" sz="2000" dirty="0"/>
              <a:t> com liberdade de escolha de qualquer outro </a:t>
            </a:r>
            <a:r>
              <a:rPr lang="pt-BR" sz="2000" dirty="0" err="1"/>
              <a:t>frontend</a:t>
            </a:r>
            <a:r>
              <a:rPr lang="pt-BR" sz="2000" dirty="0"/>
              <a:t> framework, realizando a integração entre cada parte desenvolvida.</a:t>
            </a:r>
            <a:endParaRPr sz="2000" dirty="0"/>
          </a:p>
        </p:txBody>
      </p:sp>
      <p:sp>
        <p:nvSpPr>
          <p:cNvPr id="288" name="Google Shape;288;p32"/>
          <p:cNvSpPr txBox="1">
            <a:spLocks noGrp="1"/>
          </p:cNvSpPr>
          <p:nvPr>
            <p:ph type="body" idx="2"/>
          </p:nvPr>
        </p:nvSpPr>
        <p:spPr>
          <a:xfrm>
            <a:off x="6605733" y="4159867"/>
            <a:ext cx="5116000" cy="156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 algn="ctr">
              <a:spcAft>
                <a:spcPts val="2133"/>
              </a:spcAft>
              <a:buNone/>
            </a:pPr>
            <a:r>
              <a:rPr lang="en" u="sng">
                <a:solidFill>
                  <a:srgbClr val="FFFFFF"/>
                </a:solidFill>
                <a:hlinkClick r:id="rId3"/>
              </a:rPr>
              <a:t>https://single-spa.js.org/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89" name="Google Shape;289;p32"/>
          <p:cNvPicPr preferRelativeResize="0"/>
          <p:nvPr/>
        </p:nvPicPr>
        <p:blipFill rotWithShape="1">
          <a:blip r:embed="rId4">
            <a:alphaModFix/>
          </a:blip>
          <a:srcRect l="31342" t="16884" r="31345" b="16877"/>
          <a:stretch/>
        </p:blipFill>
        <p:spPr>
          <a:xfrm>
            <a:off x="7575733" y="800733"/>
            <a:ext cx="3176000" cy="3170000"/>
          </a:xfrm>
          <a:prstGeom prst="ellipse">
            <a:avLst/>
          </a:prstGeom>
          <a:noFill/>
          <a:ln w="9525" cap="rnd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3" descr="This is an introduction video to the single-spa JavaScript library. Single-spa allows multiple single page JavaScript applications to run on a webpage at once.&#10;&#10;Check out the website (with documentation)&#10;https://single-spa.js.org/&#10;&#10;Check out the github page:&#10;https://github.com/canopyTax/single-spa&#10;&#10;Join the slack channel:&#10;https://single-spa.slack.com/" title="Single-Spa Intr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pt-BR" dirty="0"/>
              <a:t>Single-</a:t>
            </a:r>
            <a:r>
              <a:rPr lang="pt-BR" dirty="0" err="1"/>
              <a:t>spa</a:t>
            </a:r>
            <a:endParaRPr dirty="0"/>
          </a:p>
        </p:txBody>
      </p:sp>
      <p:sp>
        <p:nvSpPr>
          <p:cNvPr id="281" name="Google Shape;281;p31"/>
          <p:cNvSpPr txBox="1"/>
          <p:nvPr/>
        </p:nvSpPr>
        <p:spPr>
          <a:xfrm>
            <a:off x="1037167" y="1689200"/>
            <a:ext cx="9164000" cy="6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52396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 framework single </a:t>
            </a:r>
            <a:r>
              <a:rPr lang="pt-BR" sz="24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spa</a:t>
            </a: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consiste em:</a:t>
            </a:r>
          </a:p>
          <a:p>
            <a:pPr marL="495296" indent="-342900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Aplicações micro </a:t>
            </a:r>
            <a:r>
              <a:rPr lang="pt-BR" sz="24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frontends</a:t>
            </a: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que implementam o framework e seus ciclos de vida</a:t>
            </a:r>
          </a:p>
          <a:p>
            <a:pPr marL="495296" indent="-342900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Aplicação root, responsável por chamar cada micro </a:t>
            </a:r>
            <a:r>
              <a:rPr lang="pt-BR" sz="24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de acordo com a rota cadastrada</a:t>
            </a:r>
          </a:p>
        </p:txBody>
      </p:sp>
    </p:spTree>
    <p:extLst>
      <p:ext uri="{BB962C8B-B14F-4D97-AF65-F5344CB8AC3E}">
        <p14:creationId xmlns:p14="http://schemas.microsoft.com/office/powerpoint/2010/main" val="17590197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6"/>
          <p:cNvSpPr txBox="1">
            <a:spLocks noGrp="1"/>
          </p:cNvSpPr>
          <p:nvPr>
            <p:ph type="title"/>
          </p:nvPr>
        </p:nvSpPr>
        <p:spPr>
          <a:xfrm>
            <a:off x="415600" y="546667"/>
            <a:ext cx="113608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pt-BR" dirty="0"/>
              <a:t>Desvantagens</a:t>
            </a:r>
            <a:endParaRPr dirty="0"/>
          </a:p>
        </p:txBody>
      </p:sp>
      <p:sp>
        <p:nvSpPr>
          <p:cNvPr id="390" name="Google Shape;390;p46"/>
          <p:cNvSpPr txBox="1"/>
          <p:nvPr/>
        </p:nvSpPr>
        <p:spPr>
          <a:xfrm>
            <a:off x="1094300" y="1717800"/>
            <a:ext cx="9807200" cy="6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Infraestrutura complexa, assim como </a:t>
            </a:r>
            <a:r>
              <a:rPr lang="pt-BR" sz="2400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microserviços</a:t>
            </a: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Duplicidade de dependências</a:t>
            </a: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r>
              <a:rPr lang="pt-BR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Desenvolvimento local fica mais complexo</a:t>
            </a:r>
          </a:p>
          <a:p>
            <a:pPr marL="609585" indent="-457189">
              <a:lnSpc>
                <a:spcPct val="115000"/>
              </a:lnSpc>
              <a:spcBef>
                <a:spcPts val="1333"/>
              </a:spcBef>
              <a:buClr>
                <a:schemeClr val="dk2"/>
              </a:buClr>
              <a:buSzPts val="1800"/>
              <a:buFont typeface="Roboto"/>
              <a:buChar char="●"/>
            </a:pP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>
              <a:lnSpc>
                <a:spcPct val="115000"/>
              </a:lnSpc>
              <a:spcBef>
                <a:spcPts val="1333"/>
              </a:spcBef>
              <a:spcAft>
                <a:spcPts val="1333"/>
              </a:spcAft>
            </a:pPr>
            <a:r>
              <a:rPr lang="en" sz="24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7"/>
          <p:cNvSpPr txBox="1">
            <a:spLocks noGrp="1"/>
          </p:cNvSpPr>
          <p:nvPr>
            <p:ph type="subTitle" idx="1"/>
          </p:nvPr>
        </p:nvSpPr>
        <p:spPr>
          <a:xfrm>
            <a:off x="835567" y="832139"/>
            <a:ext cx="3378400" cy="97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ct val="115000"/>
              </a:lnSpc>
              <a:spcAft>
                <a:spcPts val="800"/>
              </a:spcAft>
            </a:pPr>
            <a:r>
              <a:rPr lang="pt-BR" sz="4800" dirty="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Links úteis</a:t>
            </a:r>
            <a:endParaRPr sz="4800" dirty="0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399" name="Google Shape;399;p47"/>
          <p:cNvSpPr txBox="1"/>
          <p:nvPr/>
        </p:nvSpPr>
        <p:spPr>
          <a:xfrm>
            <a:off x="4428300" y="6161551"/>
            <a:ext cx="1953600" cy="4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sz="16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47"/>
          <p:cNvSpPr txBox="1"/>
          <p:nvPr/>
        </p:nvSpPr>
        <p:spPr>
          <a:xfrm>
            <a:off x="1800200" y="2456700"/>
            <a:ext cx="9944000" cy="9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2400" u="sng" dirty="0">
                <a:solidFill>
                  <a:srgbClr val="FFFFFF"/>
                </a:solidFill>
                <a:hlinkClick r:id="rId3"/>
              </a:rPr>
              <a:t>https://single-spa.js.org/docs.html</a:t>
            </a:r>
            <a:endParaRPr sz="2400" dirty="0">
              <a:solidFill>
                <a:srgbClr val="FFFFFF"/>
              </a:solidFill>
            </a:endParaRPr>
          </a:p>
          <a:p>
            <a:pPr marL="609585" indent="-457189">
              <a:lnSpc>
                <a:spcPct val="150000"/>
              </a:lnSpc>
              <a:buClr>
                <a:srgbClr val="FFFFFF"/>
              </a:buClr>
              <a:buSzPts val="1800"/>
              <a:buFont typeface="Roboto"/>
              <a:buChar char="●"/>
            </a:pPr>
            <a:r>
              <a:rPr lang="en" sz="2400" u="sng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https://martinfowler.com/articles/micro-frontends.html</a:t>
            </a:r>
            <a:endParaRPr lang="en" sz="2400" u="sng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150000"/>
              </a:lnSpc>
              <a:buClr>
                <a:srgbClr val="FFFFFF"/>
              </a:buClr>
              <a:buSzPts val="1800"/>
              <a:buFont typeface="Roboto"/>
              <a:buChar char="●"/>
            </a:pPr>
            <a:r>
              <a:rPr lang="pt-BR" sz="2400" dirty="0">
                <a:hlinkClick r:id="rId5"/>
              </a:rPr>
              <a:t>https://medium.com/@cleisonferreiramelo/the-journey-to-building-a-full-microservice-app-changing-the-angular-frontend-to-micro-frontend-4eca0d5f2ae2</a:t>
            </a:r>
            <a:endParaRPr sz="2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354000" y="1285197"/>
            <a:ext cx="5628800" cy="26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BR" dirty="0"/>
              <a:t>Padrões de arquitetura web – Monolítica ou </a:t>
            </a:r>
            <a:r>
              <a:rPr lang="pt-BR" dirty="0" err="1"/>
              <a:t>Microserviços</a:t>
            </a:r>
            <a:r>
              <a:rPr lang="pt-BR" dirty="0"/>
              <a:t>?</a:t>
            </a:r>
            <a:endParaRPr dirty="0"/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8834" y="1252000"/>
            <a:ext cx="4794501" cy="479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/>
          <p:nvPr/>
        </p:nvSpPr>
        <p:spPr>
          <a:xfrm>
            <a:off x="5776033" y="172333"/>
            <a:ext cx="4503200" cy="41052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/>
              <a:t>Application</a:t>
            </a:r>
            <a:endParaRPr sz="3200"/>
          </a:p>
        </p:txBody>
      </p:sp>
      <p:sp>
        <p:nvSpPr>
          <p:cNvPr id="151" name="Google Shape;151;p20"/>
          <p:cNvSpPr/>
          <p:nvPr/>
        </p:nvSpPr>
        <p:spPr>
          <a:xfrm>
            <a:off x="7398632" y="4675933"/>
            <a:ext cx="1258000" cy="1673200"/>
          </a:xfrm>
          <a:prstGeom prst="can">
            <a:avLst>
              <a:gd name="adj" fmla="val 25000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/>
              <a:t>DB</a:t>
            </a:r>
            <a:endParaRPr sz="3200"/>
          </a:p>
        </p:txBody>
      </p:sp>
      <p:cxnSp>
        <p:nvCxnSpPr>
          <p:cNvPr id="152" name="Google Shape;152;p20"/>
          <p:cNvCxnSpPr>
            <a:stCxn id="150" idx="2"/>
            <a:endCxn id="151" idx="1"/>
          </p:cNvCxnSpPr>
          <p:nvPr/>
        </p:nvCxnSpPr>
        <p:spPr>
          <a:xfrm>
            <a:off x="8027633" y="4277533"/>
            <a:ext cx="0" cy="39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" name="Google Shape;153;p20"/>
          <p:cNvSpPr txBox="1">
            <a:spLocks noGrp="1"/>
          </p:cNvSpPr>
          <p:nvPr>
            <p:ph type="title" idx="4294967295"/>
          </p:nvPr>
        </p:nvSpPr>
        <p:spPr>
          <a:xfrm>
            <a:off x="415600" y="546667"/>
            <a:ext cx="30056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Monolith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3">
            <a:alphaModFix/>
          </a:blip>
          <a:srcRect l="4159" t="5071" r="5416" b="3210"/>
          <a:stretch/>
        </p:blipFill>
        <p:spPr>
          <a:xfrm>
            <a:off x="415600" y="1811267"/>
            <a:ext cx="4612400" cy="45380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791175" y="1264054"/>
            <a:ext cx="5736642" cy="10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Altamente acoplado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Escalabilidade limitada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Falta de flexibilidade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Dificuldade para manter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Dificuldade para colocar alterações em produção</a:t>
            </a: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Perda de agilidade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6142433" y="416167"/>
            <a:ext cx="3770400" cy="10692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/>
              <a:t>UI</a:t>
            </a:r>
            <a:endParaRPr sz="3200"/>
          </a:p>
        </p:txBody>
      </p:sp>
      <p:sp>
        <p:nvSpPr>
          <p:cNvPr id="157" name="Google Shape;157;p20"/>
          <p:cNvSpPr/>
          <p:nvPr/>
        </p:nvSpPr>
        <p:spPr>
          <a:xfrm>
            <a:off x="6142433" y="1692367"/>
            <a:ext cx="3770400" cy="10692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/>
              <a:t>Business Logic</a:t>
            </a:r>
            <a:endParaRPr sz="3200"/>
          </a:p>
        </p:txBody>
      </p:sp>
      <p:sp>
        <p:nvSpPr>
          <p:cNvPr id="158" name="Google Shape;158;p20"/>
          <p:cNvSpPr/>
          <p:nvPr/>
        </p:nvSpPr>
        <p:spPr>
          <a:xfrm>
            <a:off x="6142433" y="2968551"/>
            <a:ext cx="3770400" cy="11020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/>
              <a:t>Data Access</a:t>
            </a:r>
            <a:endParaRPr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600"/>
                                        <p:tgtEl>
                                          <p:spTgt spid="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600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600"/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600"/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600"/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3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3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4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1"/>
          <p:cNvCxnSpPr>
            <a:stCxn id="164" idx="2"/>
            <a:endCxn id="165" idx="6"/>
          </p:cNvCxnSpPr>
          <p:nvPr/>
        </p:nvCxnSpPr>
        <p:spPr>
          <a:xfrm flipH="1">
            <a:off x="7691912" y="3883400"/>
            <a:ext cx="2579600" cy="634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6" name="Google Shape;166;p21"/>
          <p:cNvCxnSpPr>
            <a:endCxn id="165" idx="2"/>
          </p:cNvCxnSpPr>
          <p:nvPr/>
        </p:nvCxnSpPr>
        <p:spPr>
          <a:xfrm>
            <a:off x="5529692" y="3758947"/>
            <a:ext cx="716000" cy="75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7" name="Google Shape;167;p21"/>
          <p:cNvSpPr/>
          <p:nvPr/>
        </p:nvSpPr>
        <p:spPr>
          <a:xfrm>
            <a:off x="4200800" y="3160200"/>
            <a:ext cx="1446400" cy="14464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Orders</a:t>
            </a:r>
            <a:endParaRPr sz="1867"/>
          </a:p>
        </p:txBody>
      </p:sp>
      <p:sp>
        <p:nvSpPr>
          <p:cNvPr id="168" name="Google Shape;168;p21"/>
          <p:cNvSpPr/>
          <p:nvPr/>
        </p:nvSpPr>
        <p:spPr>
          <a:xfrm>
            <a:off x="6711033" y="864900"/>
            <a:ext cx="2560000" cy="2560000"/>
          </a:xfrm>
          <a:prstGeom prst="ellipse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4000"/>
              <a:t>UI</a:t>
            </a:r>
            <a:endParaRPr sz="4000"/>
          </a:p>
        </p:txBody>
      </p:sp>
      <p:sp>
        <p:nvSpPr>
          <p:cNvPr id="169" name="Google Shape;169;p21"/>
          <p:cNvSpPr/>
          <p:nvPr/>
        </p:nvSpPr>
        <p:spPr>
          <a:xfrm>
            <a:off x="4525000" y="4784933"/>
            <a:ext cx="798000" cy="1060800"/>
          </a:xfrm>
          <a:prstGeom prst="can">
            <a:avLst>
              <a:gd name="adj" fmla="val 25000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DB</a:t>
            </a:r>
            <a:endParaRPr sz="2400"/>
          </a:p>
        </p:txBody>
      </p:sp>
      <p:cxnSp>
        <p:nvCxnSpPr>
          <p:cNvPr id="170" name="Google Shape;170;p21"/>
          <p:cNvCxnSpPr>
            <a:stCxn id="167" idx="4"/>
            <a:endCxn id="169" idx="1"/>
          </p:cNvCxnSpPr>
          <p:nvPr/>
        </p:nvCxnSpPr>
        <p:spPr>
          <a:xfrm>
            <a:off x="4924000" y="4606600"/>
            <a:ext cx="0" cy="17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21"/>
          <p:cNvSpPr/>
          <p:nvPr/>
        </p:nvSpPr>
        <p:spPr>
          <a:xfrm>
            <a:off x="6245692" y="3794147"/>
            <a:ext cx="1446400" cy="14464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Items</a:t>
            </a:r>
            <a:endParaRPr sz="1867"/>
          </a:p>
        </p:txBody>
      </p:sp>
      <p:sp>
        <p:nvSpPr>
          <p:cNvPr id="171" name="Google Shape;171;p21"/>
          <p:cNvSpPr/>
          <p:nvPr/>
        </p:nvSpPr>
        <p:spPr>
          <a:xfrm>
            <a:off x="6589033" y="5402900"/>
            <a:ext cx="798000" cy="1060800"/>
          </a:xfrm>
          <a:prstGeom prst="can">
            <a:avLst>
              <a:gd name="adj" fmla="val 25000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DB</a:t>
            </a:r>
            <a:endParaRPr sz="2400"/>
          </a:p>
        </p:txBody>
      </p:sp>
      <p:cxnSp>
        <p:nvCxnSpPr>
          <p:cNvPr id="172" name="Google Shape;172;p21"/>
          <p:cNvCxnSpPr>
            <a:stCxn id="165" idx="4"/>
            <a:endCxn id="171" idx="1"/>
          </p:cNvCxnSpPr>
          <p:nvPr/>
        </p:nvCxnSpPr>
        <p:spPr>
          <a:xfrm>
            <a:off x="6968892" y="5240547"/>
            <a:ext cx="19200" cy="162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3" name="Google Shape;173;p21"/>
          <p:cNvSpPr/>
          <p:nvPr/>
        </p:nvSpPr>
        <p:spPr>
          <a:xfrm>
            <a:off x="8226648" y="3794147"/>
            <a:ext cx="1446400" cy="14464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Profile</a:t>
            </a:r>
            <a:endParaRPr sz="1867"/>
          </a:p>
        </p:txBody>
      </p:sp>
      <p:sp>
        <p:nvSpPr>
          <p:cNvPr id="174" name="Google Shape;174;p21"/>
          <p:cNvSpPr/>
          <p:nvPr/>
        </p:nvSpPr>
        <p:spPr>
          <a:xfrm>
            <a:off x="8523933" y="5514300"/>
            <a:ext cx="798000" cy="1060800"/>
          </a:xfrm>
          <a:prstGeom prst="can">
            <a:avLst>
              <a:gd name="adj" fmla="val 25000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DB</a:t>
            </a:r>
            <a:endParaRPr sz="2400"/>
          </a:p>
        </p:txBody>
      </p:sp>
      <p:cxnSp>
        <p:nvCxnSpPr>
          <p:cNvPr id="175" name="Google Shape;175;p21"/>
          <p:cNvCxnSpPr>
            <a:stCxn id="173" idx="4"/>
            <a:endCxn id="174" idx="1"/>
          </p:cNvCxnSpPr>
          <p:nvPr/>
        </p:nvCxnSpPr>
        <p:spPr>
          <a:xfrm flipH="1">
            <a:off x="8923048" y="5240547"/>
            <a:ext cx="26800" cy="27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4" name="Google Shape;164;p21"/>
          <p:cNvSpPr/>
          <p:nvPr/>
        </p:nvSpPr>
        <p:spPr>
          <a:xfrm>
            <a:off x="10271512" y="3160200"/>
            <a:ext cx="1446400" cy="14464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Cart</a:t>
            </a:r>
            <a:endParaRPr sz="1867"/>
          </a:p>
        </p:txBody>
      </p:sp>
      <p:sp>
        <p:nvSpPr>
          <p:cNvPr id="176" name="Google Shape;176;p21"/>
          <p:cNvSpPr/>
          <p:nvPr/>
        </p:nvSpPr>
        <p:spPr>
          <a:xfrm>
            <a:off x="10595700" y="4894733"/>
            <a:ext cx="798000" cy="1060800"/>
          </a:xfrm>
          <a:prstGeom prst="can">
            <a:avLst>
              <a:gd name="adj" fmla="val 25000"/>
            </a:avLst>
          </a:prstGeom>
          <a:solidFill>
            <a:srgbClr val="D9D2E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/>
              <a:t>DB</a:t>
            </a:r>
            <a:endParaRPr sz="2400"/>
          </a:p>
        </p:txBody>
      </p:sp>
      <p:cxnSp>
        <p:nvCxnSpPr>
          <p:cNvPr id="177" name="Google Shape;177;p21"/>
          <p:cNvCxnSpPr>
            <a:stCxn id="164" idx="4"/>
            <a:endCxn id="176" idx="1"/>
          </p:cNvCxnSpPr>
          <p:nvPr/>
        </p:nvCxnSpPr>
        <p:spPr>
          <a:xfrm>
            <a:off x="10994712" y="4606600"/>
            <a:ext cx="0" cy="288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21"/>
          <p:cNvCxnSpPr>
            <a:stCxn id="164" idx="3"/>
            <a:endCxn id="173" idx="6"/>
          </p:cNvCxnSpPr>
          <p:nvPr/>
        </p:nvCxnSpPr>
        <p:spPr>
          <a:xfrm flipH="1">
            <a:off x="9672933" y="4394780"/>
            <a:ext cx="810400" cy="122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9" name="Google Shape;179;p21"/>
          <p:cNvSpPr txBox="1">
            <a:spLocks noGrp="1"/>
          </p:cNvSpPr>
          <p:nvPr>
            <p:ph type="title" idx="4294967295"/>
          </p:nvPr>
        </p:nvSpPr>
        <p:spPr>
          <a:xfrm>
            <a:off x="415600" y="546667"/>
            <a:ext cx="37852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Microserviços</a:t>
            </a:r>
            <a:endParaRPr dirty="0"/>
          </a:p>
        </p:txBody>
      </p:sp>
      <p:cxnSp>
        <p:nvCxnSpPr>
          <p:cNvPr id="180" name="Google Shape;180;p21"/>
          <p:cNvCxnSpPr>
            <a:stCxn id="168" idx="2"/>
            <a:endCxn id="167" idx="0"/>
          </p:cNvCxnSpPr>
          <p:nvPr/>
        </p:nvCxnSpPr>
        <p:spPr>
          <a:xfrm flipH="1">
            <a:off x="4923833" y="2144900"/>
            <a:ext cx="1787200" cy="10152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1" name="Google Shape;181;p21"/>
          <p:cNvCxnSpPr>
            <a:stCxn id="168" idx="3"/>
            <a:endCxn id="165" idx="0"/>
          </p:cNvCxnSpPr>
          <p:nvPr/>
        </p:nvCxnSpPr>
        <p:spPr>
          <a:xfrm rot="5400000">
            <a:off x="6655336" y="3363397"/>
            <a:ext cx="744000" cy="117200"/>
          </a:xfrm>
          <a:prstGeom prst="curvedConnector3">
            <a:avLst>
              <a:gd name="adj1" fmla="val 1565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2" name="Google Shape;182;p21"/>
          <p:cNvCxnSpPr>
            <a:stCxn id="168" idx="6"/>
            <a:endCxn id="164" idx="0"/>
          </p:cNvCxnSpPr>
          <p:nvPr/>
        </p:nvCxnSpPr>
        <p:spPr>
          <a:xfrm>
            <a:off x="9271033" y="2144900"/>
            <a:ext cx="1723600" cy="1015200"/>
          </a:xfrm>
          <a:prstGeom prst="curved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3" name="Google Shape;183;p21"/>
          <p:cNvCxnSpPr>
            <a:stCxn id="168" idx="5"/>
            <a:endCxn id="173" idx="0"/>
          </p:cNvCxnSpPr>
          <p:nvPr/>
        </p:nvCxnSpPr>
        <p:spPr>
          <a:xfrm rot="-5400000" flipH="1">
            <a:off x="8550931" y="3395197"/>
            <a:ext cx="744000" cy="53600"/>
          </a:xfrm>
          <a:prstGeom prst="curvedConnector3">
            <a:avLst>
              <a:gd name="adj1" fmla="val 2420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4" name="Google Shape;184;p21"/>
          <p:cNvSpPr txBox="1"/>
          <p:nvPr/>
        </p:nvSpPr>
        <p:spPr>
          <a:xfrm>
            <a:off x="387516" y="1256977"/>
            <a:ext cx="5851733" cy="10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Baixo nível de acoplamento e interdependência</a:t>
            </a: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Facilidade para manter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Escalabilidade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pt-BR" sz="2400" dirty="0">
                <a:latin typeface="Roboto"/>
                <a:ea typeface="Roboto"/>
                <a:cs typeface="Roboto"/>
                <a:sym typeface="Roboto"/>
              </a:rPr>
              <a:t>Flexibilidade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Autonomia entre equipes</a:t>
            </a:r>
          </a:p>
          <a:p>
            <a:pPr marL="609585" indent="-457189">
              <a:lnSpc>
                <a:spcPct val="200000"/>
              </a:lnSpc>
              <a:buSzPts val="1800"/>
              <a:buFont typeface="Roboto"/>
              <a:buChar char="●"/>
            </a:pPr>
            <a:r>
              <a:rPr lang="en" sz="2400" dirty="0">
                <a:latin typeface="Roboto"/>
                <a:ea typeface="Roboto"/>
                <a:cs typeface="Roboto"/>
                <a:sym typeface="Roboto"/>
              </a:rPr>
              <a:t>Redução no lead time</a:t>
            </a:r>
            <a:endParaRPr sz="24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6496952" y="673767"/>
            <a:ext cx="2924800" cy="2958000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186" name="Google Shape;186;p21"/>
          <p:cNvCxnSpPr/>
          <p:nvPr/>
        </p:nvCxnSpPr>
        <p:spPr>
          <a:xfrm flipH="1">
            <a:off x="9117467" y="546667"/>
            <a:ext cx="938800" cy="63640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1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/>
          <p:nvPr/>
        </p:nvSpPr>
        <p:spPr>
          <a:xfrm>
            <a:off x="113000" y="-174233"/>
            <a:ext cx="12648400" cy="11194800"/>
          </a:xfrm>
          <a:prstGeom prst="ellipse">
            <a:avLst/>
          </a:prstGeom>
          <a:solidFill>
            <a:srgbClr val="FCE5CD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9600"/>
              <a:t>UI</a:t>
            </a:r>
            <a:endParaRPr sz="9600"/>
          </a:p>
        </p:txBody>
      </p:sp>
      <p:pic>
        <p:nvPicPr>
          <p:cNvPr id="192" name="Google Shape;19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1200" y="1253067"/>
            <a:ext cx="6096000" cy="3428800"/>
          </a:xfrm>
          <a:prstGeom prst="irregularSeal2">
            <a:avLst/>
          </a:prstGeom>
          <a:noFill/>
          <a:ln w="38100" cap="flat" cmpd="sng">
            <a:solidFill>
              <a:srgbClr val="F6B26B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4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10102000" cy="545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8000" dirty="0">
                <a:latin typeface="Roboto Thin"/>
                <a:ea typeface="Roboto Thin"/>
                <a:cs typeface="Roboto Thin"/>
                <a:sym typeface="Roboto Thin"/>
              </a:rPr>
              <a:t>Micro Frontends</a:t>
            </a:r>
            <a:endParaRPr sz="8000" dirty="0"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018801" y="3646834"/>
            <a:ext cx="2509367" cy="2509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5"/>
          <p:cNvSpPr txBox="1"/>
          <p:nvPr/>
        </p:nvSpPr>
        <p:spPr>
          <a:xfrm>
            <a:off x="2674067" y="1896667"/>
            <a:ext cx="6907600" cy="2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733" i="1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“</a:t>
            </a:r>
            <a:r>
              <a:rPr lang="pt-BR" sz="3733" i="1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Um estilo de arquitetura onde fragmentos de </a:t>
            </a:r>
            <a:r>
              <a:rPr lang="pt-BR" sz="3733" i="1" dirty="0" err="1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frontends</a:t>
            </a:r>
            <a:r>
              <a:rPr lang="pt-BR" sz="3733" i="1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são agrupados em uma aplicação maior</a:t>
            </a:r>
            <a:r>
              <a:rPr lang="en" sz="3733" i="1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”</a:t>
            </a:r>
            <a:endParaRPr sz="3733" dirty="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212" name="Google Shape;212;p25"/>
          <p:cNvCxnSpPr/>
          <p:nvPr/>
        </p:nvCxnSpPr>
        <p:spPr>
          <a:xfrm>
            <a:off x="2387933" y="2148933"/>
            <a:ext cx="0" cy="281240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1479800" y="1511629"/>
            <a:ext cx="8389600" cy="20280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/>
              <a:t>Container App</a:t>
            </a:r>
            <a:endParaRPr sz="1867"/>
          </a:p>
        </p:txBody>
      </p:sp>
      <p:cxnSp>
        <p:nvCxnSpPr>
          <p:cNvPr id="218" name="Google Shape;218;p26"/>
          <p:cNvCxnSpPr>
            <a:stCxn id="219" idx="2"/>
            <a:endCxn id="220" idx="6"/>
          </p:cNvCxnSpPr>
          <p:nvPr/>
        </p:nvCxnSpPr>
        <p:spPr>
          <a:xfrm flipH="1">
            <a:off x="5410251" y="4980500"/>
            <a:ext cx="3086400" cy="75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6"/>
          <p:cNvCxnSpPr>
            <a:endCxn id="220" idx="2"/>
          </p:cNvCxnSpPr>
          <p:nvPr/>
        </p:nvCxnSpPr>
        <p:spPr>
          <a:xfrm>
            <a:off x="2963651" y="4980633"/>
            <a:ext cx="716000" cy="758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" name="Google Shape;222;p26"/>
          <p:cNvSpPr/>
          <p:nvPr/>
        </p:nvSpPr>
        <p:spPr>
          <a:xfrm>
            <a:off x="1232884" y="4115100"/>
            <a:ext cx="1730800" cy="17308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Orders</a:t>
            </a:r>
            <a:endParaRPr sz="1867"/>
          </a:p>
        </p:txBody>
      </p:sp>
      <p:sp>
        <p:nvSpPr>
          <p:cNvPr id="220" name="Google Shape;220;p26"/>
          <p:cNvSpPr/>
          <p:nvPr/>
        </p:nvSpPr>
        <p:spPr>
          <a:xfrm>
            <a:off x="3679651" y="4873633"/>
            <a:ext cx="1730800" cy="17308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Items</a:t>
            </a:r>
            <a:endParaRPr sz="1867"/>
          </a:p>
        </p:txBody>
      </p:sp>
      <p:sp>
        <p:nvSpPr>
          <p:cNvPr id="223" name="Google Shape;223;p26"/>
          <p:cNvSpPr/>
          <p:nvPr/>
        </p:nvSpPr>
        <p:spPr>
          <a:xfrm>
            <a:off x="6049917" y="4873633"/>
            <a:ext cx="1730800" cy="17308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Profile</a:t>
            </a:r>
            <a:endParaRPr sz="1867"/>
          </a:p>
        </p:txBody>
      </p:sp>
      <p:sp>
        <p:nvSpPr>
          <p:cNvPr id="219" name="Google Shape;219;p26"/>
          <p:cNvSpPr/>
          <p:nvPr/>
        </p:nvSpPr>
        <p:spPr>
          <a:xfrm>
            <a:off x="8496651" y="4115100"/>
            <a:ext cx="1730800" cy="1730800"/>
          </a:xfrm>
          <a:prstGeom prst="ellipse">
            <a:avLst/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Cart</a:t>
            </a:r>
            <a:endParaRPr sz="1867"/>
          </a:p>
        </p:txBody>
      </p:sp>
      <p:cxnSp>
        <p:nvCxnSpPr>
          <p:cNvPr id="224" name="Google Shape;224;p26"/>
          <p:cNvCxnSpPr>
            <a:stCxn id="219" idx="3"/>
            <a:endCxn id="223" idx="6"/>
          </p:cNvCxnSpPr>
          <p:nvPr/>
        </p:nvCxnSpPr>
        <p:spPr>
          <a:xfrm flipH="1">
            <a:off x="7780520" y="5592431"/>
            <a:ext cx="969600" cy="146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" name="Google Shape;225;p26"/>
          <p:cNvSpPr txBox="1">
            <a:spLocks noGrp="1"/>
          </p:cNvSpPr>
          <p:nvPr>
            <p:ph type="title" idx="4294967295"/>
          </p:nvPr>
        </p:nvSpPr>
        <p:spPr>
          <a:xfrm>
            <a:off x="415600" y="546667"/>
            <a:ext cx="4528400" cy="81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Micro Frontends</a:t>
            </a:r>
            <a:endParaRPr/>
          </a:p>
        </p:txBody>
      </p:sp>
      <p:sp>
        <p:nvSpPr>
          <p:cNvPr id="226" name="Google Shape;226;p26"/>
          <p:cNvSpPr/>
          <p:nvPr/>
        </p:nvSpPr>
        <p:spPr>
          <a:xfrm>
            <a:off x="1751767" y="2097684"/>
            <a:ext cx="1730800" cy="1276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Orders UI</a:t>
            </a:r>
            <a:endParaRPr sz="1867"/>
          </a:p>
        </p:txBody>
      </p:sp>
      <p:sp>
        <p:nvSpPr>
          <p:cNvPr id="227" name="Google Shape;227;p26"/>
          <p:cNvSpPr/>
          <p:nvPr/>
        </p:nvSpPr>
        <p:spPr>
          <a:xfrm>
            <a:off x="3815133" y="2097684"/>
            <a:ext cx="1730800" cy="1276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Item Listing UI</a:t>
            </a:r>
            <a:endParaRPr sz="1867"/>
          </a:p>
        </p:txBody>
      </p:sp>
      <p:sp>
        <p:nvSpPr>
          <p:cNvPr id="228" name="Google Shape;228;p26"/>
          <p:cNvSpPr/>
          <p:nvPr/>
        </p:nvSpPr>
        <p:spPr>
          <a:xfrm>
            <a:off x="5878484" y="2097684"/>
            <a:ext cx="1730800" cy="1276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Edit Profile UI</a:t>
            </a:r>
            <a:endParaRPr sz="1867"/>
          </a:p>
        </p:txBody>
      </p:sp>
      <p:sp>
        <p:nvSpPr>
          <p:cNvPr id="229" name="Google Shape;229;p26"/>
          <p:cNvSpPr/>
          <p:nvPr/>
        </p:nvSpPr>
        <p:spPr>
          <a:xfrm>
            <a:off x="7941833" y="2097684"/>
            <a:ext cx="1730800" cy="12768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867"/>
              <a:t>Shopping Cart UI</a:t>
            </a:r>
            <a:endParaRPr sz="1867"/>
          </a:p>
        </p:txBody>
      </p:sp>
      <p:cxnSp>
        <p:nvCxnSpPr>
          <p:cNvPr id="230" name="Google Shape;230;p26"/>
          <p:cNvCxnSpPr>
            <a:stCxn id="226" idx="2"/>
            <a:endCxn id="222" idx="0"/>
          </p:cNvCxnSpPr>
          <p:nvPr/>
        </p:nvCxnSpPr>
        <p:spPr>
          <a:xfrm flipH="1">
            <a:off x="2098367" y="3374484"/>
            <a:ext cx="518800" cy="74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" name="Google Shape;231;p26"/>
          <p:cNvCxnSpPr>
            <a:stCxn id="227" idx="2"/>
            <a:endCxn id="220" idx="0"/>
          </p:cNvCxnSpPr>
          <p:nvPr/>
        </p:nvCxnSpPr>
        <p:spPr>
          <a:xfrm flipH="1">
            <a:off x="4544933" y="3374484"/>
            <a:ext cx="135600" cy="1499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" name="Google Shape;232;p26"/>
          <p:cNvCxnSpPr>
            <a:stCxn id="228" idx="2"/>
            <a:endCxn id="223" idx="0"/>
          </p:cNvCxnSpPr>
          <p:nvPr/>
        </p:nvCxnSpPr>
        <p:spPr>
          <a:xfrm>
            <a:off x="6743884" y="3374484"/>
            <a:ext cx="171600" cy="1499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" name="Google Shape;233;p26"/>
          <p:cNvCxnSpPr>
            <a:stCxn id="229" idx="2"/>
            <a:endCxn id="219" idx="0"/>
          </p:cNvCxnSpPr>
          <p:nvPr/>
        </p:nvCxnSpPr>
        <p:spPr>
          <a:xfrm>
            <a:off x="8807233" y="3374484"/>
            <a:ext cx="554800" cy="74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/>
          <p:nvPr/>
        </p:nvSpPr>
        <p:spPr>
          <a:xfrm>
            <a:off x="2052600" y="442833"/>
            <a:ext cx="7175600" cy="46808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239" name="Google Shape;239;p27"/>
          <p:cNvCxnSpPr/>
          <p:nvPr/>
        </p:nvCxnSpPr>
        <p:spPr>
          <a:xfrm>
            <a:off x="2052600" y="1113800"/>
            <a:ext cx="716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27"/>
          <p:cNvSpPr txBox="1"/>
          <p:nvPr/>
        </p:nvSpPr>
        <p:spPr>
          <a:xfrm>
            <a:off x="2339067" y="572600"/>
            <a:ext cx="44376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latin typeface="Roboto Mono"/>
                <a:ea typeface="Roboto Mono"/>
                <a:cs typeface="Roboto Mono"/>
                <a:sym typeface="Roboto Mono"/>
              </a:rPr>
              <a:t>http://myapp.com</a:t>
            </a:r>
            <a:endParaRPr sz="1867">
              <a:latin typeface="Roboto Mono"/>
              <a:ea typeface="Roboto Mono"/>
              <a:cs typeface="Roboto Mono"/>
              <a:sym typeface="Roboto Mono"/>
            </a:endParaRPr>
          </a:p>
          <a:p>
            <a:endParaRPr sz="1867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41" name="Google Shape;241;p27"/>
          <p:cNvSpPr/>
          <p:nvPr/>
        </p:nvSpPr>
        <p:spPr>
          <a:xfrm>
            <a:off x="2339067" y="1984067"/>
            <a:ext cx="6587600" cy="28184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19050" cap="flat" cmpd="sng">
            <a:solidFill>
              <a:srgbClr val="38761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cxnSp>
        <p:nvCxnSpPr>
          <p:cNvPr id="242" name="Google Shape;242;p27"/>
          <p:cNvCxnSpPr>
            <a:stCxn id="241" idx="2"/>
          </p:cNvCxnSpPr>
          <p:nvPr/>
        </p:nvCxnSpPr>
        <p:spPr>
          <a:xfrm flipH="1">
            <a:off x="5133267" y="4802467"/>
            <a:ext cx="499600" cy="86520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3" name="Google Shape;243;p27"/>
          <p:cNvSpPr txBox="1"/>
          <p:nvPr/>
        </p:nvSpPr>
        <p:spPr>
          <a:xfrm>
            <a:off x="1545067" y="5667933"/>
            <a:ext cx="44376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http://overview.myapp.com</a:t>
            </a:r>
            <a:endParaRPr sz="1867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5684" y="2603750"/>
            <a:ext cx="1574233" cy="1574233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 txBox="1"/>
          <p:nvPr/>
        </p:nvSpPr>
        <p:spPr>
          <a:xfrm>
            <a:off x="2339067" y="1209333"/>
            <a:ext cx="9165200" cy="10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1867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Welcome to My App!                                               </a:t>
            </a:r>
            <a:r>
              <a:rPr lang="en" sz="1600" u="sng">
                <a:solidFill>
                  <a:srgbClr val="666666"/>
                </a:solidFill>
                <a:latin typeface="Comfortaa"/>
                <a:ea typeface="Comfortaa"/>
                <a:cs typeface="Comfortaa"/>
                <a:sym typeface="Comfortaa"/>
              </a:rPr>
              <a:t>Log Out</a:t>
            </a:r>
            <a:endParaRPr sz="1600" u="sng">
              <a:solidFill>
                <a:srgbClr val="666666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1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508A337A-DA2A-4F99-BC82-678379B73E8F}" vid="{33A6F497-968F-42DA-971A-3EEB82A3489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76</TotalTime>
  <Words>552</Words>
  <Application>Microsoft Office PowerPoint</Application>
  <PresentationFormat>Widescreen</PresentationFormat>
  <Paragraphs>100</Paragraphs>
  <Slides>19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Comfortaa</vt:lpstr>
      <vt:lpstr>Montserrat Light</vt:lpstr>
      <vt:lpstr>Roboto</vt:lpstr>
      <vt:lpstr>Roboto Mono</vt:lpstr>
      <vt:lpstr>Roboto Thin</vt:lpstr>
      <vt:lpstr>Tema1</vt:lpstr>
      <vt:lpstr>Apresentação do PowerPoint</vt:lpstr>
      <vt:lpstr>Padrões de arquitetura web – Monolítica ou Microserviços?</vt:lpstr>
      <vt:lpstr>Monolith</vt:lpstr>
      <vt:lpstr>Microserviços</vt:lpstr>
      <vt:lpstr>Apresentação do PowerPoint</vt:lpstr>
      <vt:lpstr>Micro Frontends</vt:lpstr>
      <vt:lpstr>Apresentação do PowerPoint</vt:lpstr>
      <vt:lpstr>Micro Frontends</vt:lpstr>
      <vt:lpstr>Apresentação do PowerPoint</vt:lpstr>
      <vt:lpstr>Apresentação do PowerPoint</vt:lpstr>
      <vt:lpstr>Micro Frontend</vt:lpstr>
      <vt:lpstr>Apresentação do PowerPoint</vt:lpstr>
      <vt:lpstr>Como implementar?</vt:lpstr>
      <vt:lpstr>Soluções Micro Frontend</vt:lpstr>
      <vt:lpstr>single-spa</vt:lpstr>
      <vt:lpstr>Apresentação do PowerPoint</vt:lpstr>
      <vt:lpstr>Single-spa</vt:lpstr>
      <vt:lpstr>Desvantagens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Danilo Roque</dc:creator>
  <cp:lastModifiedBy>Danilo Roque</cp:lastModifiedBy>
  <cp:revision>12</cp:revision>
  <dcterms:created xsi:type="dcterms:W3CDTF">2019-11-19T00:21:24Z</dcterms:created>
  <dcterms:modified xsi:type="dcterms:W3CDTF">2019-11-19T01:52:43Z</dcterms:modified>
</cp:coreProperties>
</file>

<file path=docProps/thumbnail.jpeg>
</file>